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0" r:id="rId4"/>
    <p:sldId id="268" r:id="rId5"/>
    <p:sldId id="261" r:id="rId6"/>
    <p:sldId id="269" r:id="rId7"/>
    <p:sldId id="271" r:id="rId8"/>
    <p:sldId id="272" r:id="rId9"/>
    <p:sldId id="270" r:id="rId10"/>
    <p:sldId id="263" r:id="rId11"/>
    <p:sldId id="264" r:id="rId12"/>
    <p:sldId id="265" r:id="rId13"/>
    <p:sldId id="273" r:id="rId14"/>
    <p:sldId id="266" r:id="rId15"/>
    <p:sldId id="267" r:id="rId16"/>
    <p:sldId id="258" r:id="rId17"/>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A8EE5CE-B2EC-4E42-A35C-FB69ABF1B8BC}" v="5" dt="2023-02-13T20:33:30.3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p:scale>
          <a:sx n="75" d="100"/>
          <a:sy n="75" d="100"/>
        </p:scale>
        <p:origin x="498"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hdphoto1.wdp>
</file>

<file path=ppt/media/hdphoto2.wdp>
</file>

<file path=ppt/media/image1.jpg>
</file>

<file path=ppt/media/image2.jpg>
</file>

<file path=ppt/media/image3.png>
</file>

<file path=ppt/media/image4.png>
</file>

<file path=ppt/media/image5.png>
</file>

<file path=ppt/media/image6.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79A320A-EAE6-457C-4D6A-2EDBCFCDCE99}"/>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FEEC8FB4-3177-1BCA-AE7A-2EFA9667F9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9DAAD01A-F9C4-0532-9B14-4E8D61C2C411}"/>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9056A960-D201-6C17-601A-AB801D104E14}"/>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3DCFD0C2-0DC0-ED0B-7C76-9C6CF99D5167}"/>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0800131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07E1D-2FF7-12E6-8634-0E98651117A9}"/>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CA7CF451-AD0D-2504-738F-8F1B0493DC34}"/>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49E94B8-50FA-D189-9F5E-7D68C9AAC67D}"/>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F1F37A8E-3346-F26C-2C9E-9A363F0FA55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21548F9B-DBA2-C001-9711-A31921C873C4}"/>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9786043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2DC7AB34-E09F-725D-0AC6-7D7FC630A439}"/>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D90AD247-72DE-BF99-C0A0-6AC991A34D60}"/>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2BCF3525-A88D-89F6-0E86-5CECF0AD9D1A}"/>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1A361998-F911-AFAF-913B-C46CD12B8FD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8708AB12-6F6E-CC86-E2B3-8187270E45BA}"/>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208943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8C9FD5-DAE0-FCE4-3646-7064EA95E5A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5EE2953E-2C96-655E-1CEF-962E79D2CD75}"/>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53D65BA1-443D-A1D4-64F6-F900F0872BA7}"/>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A84E1C84-7C84-508D-7A68-C2A0EB38D611}"/>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F620DCE4-74F2-3456-6E2D-8344D5AF4B84}"/>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269914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5C4648D-3A99-0AB6-5829-E6BFEE62B2BC}"/>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3280DAF-ABF0-4D0A-9747-54CA0375C82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A7664072-3FF8-C69B-5E05-E0C479B4E0DB}"/>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B8A05C39-7DEB-39DE-C899-77633504C7C3}"/>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9C38FA48-3420-9DDC-D8BE-178B8B7C0726}"/>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1516767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6C381D0-9D5A-5347-D0C9-A1AC31E5B3D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078A6239-5FCA-5900-9EBD-9C51E66BE66E}"/>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A8DD0B99-A874-776E-A31C-E3F534D7B71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59A5D757-CCBE-16E5-2C91-F7AD65F16CB0}"/>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6" name="Marcador de pie de página 5">
            <a:extLst>
              <a:ext uri="{FF2B5EF4-FFF2-40B4-BE49-F238E27FC236}">
                <a16:creationId xmlns:a16="http://schemas.microsoft.com/office/drawing/2014/main" id="{42AB0C1E-2E4C-A26F-9821-F0B088C0C4A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7C81F0E-7888-271F-BE09-E8CE6E451C5B}"/>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1310139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8A6EA74-E362-3F3E-1D33-1015D6789005}"/>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10B3C5B3-5B58-C6F5-471D-F9577B53DA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05B08A97-611C-FBC2-4D16-739678177097}"/>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A203B515-8917-4CF0-C44F-219D9AC3FEA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681269BC-10BC-B551-4386-DC947F0BC2B8}"/>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5605B06E-1BB3-E67D-4407-92B6F9CB54AC}"/>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8" name="Marcador de pie de página 7">
            <a:extLst>
              <a:ext uri="{FF2B5EF4-FFF2-40B4-BE49-F238E27FC236}">
                <a16:creationId xmlns:a16="http://schemas.microsoft.com/office/drawing/2014/main" id="{9675FD8D-1EA3-8D0B-1F48-BAB6C97C2530}"/>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A14705A8-C999-093D-A067-14563285CA3C}"/>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10373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2ABEBD0-1443-BA74-64D5-DB45EFB5A75E}"/>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A6BA0CE0-9E41-2F1D-3B4F-ECD5739A907F}"/>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4" name="Marcador de pie de página 3">
            <a:extLst>
              <a:ext uri="{FF2B5EF4-FFF2-40B4-BE49-F238E27FC236}">
                <a16:creationId xmlns:a16="http://schemas.microsoft.com/office/drawing/2014/main" id="{B95B9AFC-F74B-8676-BF58-13516CA8F06F}"/>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ACF942CA-5204-CF95-A376-BAB31DFF8B88}"/>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4099202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D67715B-2BE5-BAFF-9937-9AA11E02F59F}"/>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3" name="Marcador de pie de página 2">
            <a:extLst>
              <a:ext uri="{FF2B5EF4-FFF2-40B4-BE49-F238E27FC236}">
                <a16:creationId xmlns:a16="http://schemas.microsoft.com/office/drawing/2014/main" id="{A44A8FC8-1AC0-674F-440E-A43810E586A2}"/>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9D29CA82-B4EC-BB58-5A4B-F3DB0B83E8AB}"/>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2450530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BC11FE3-2640-55AF-03B2-A6D369E7B10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94FECCED-402D-A954-DC6A-23C5717B26B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2E819A34-EE0E-9C42-11C3-5AAC72EF35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B117E04-4D1F-7B89-77A3-CBFBF1E9972D}"/>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6" name="Marcador de pie de página 5">
            <a:extLst>
              <a:ext uri="{FF2B5EF4-FFF2-40B4-BE49-F238E27FC236}">
                <a16:creationId xmlns:a16="http://schemas.microsoft.com/office/drawing/2014/main" id="{FCA5FE69-72C5-3A77-EE55-36667AE8296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6853C60B-DE65-732C-4FD8-B98665FE391E}"/>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33004495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FAA9C3-87F8-35E3-EDA1-D26EB839ABAC}"/>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A0135D3B-D701-0999-7208-B63D650E2E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6AF9D215-AE48-F3C4-AA72-8B100543F27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C0FC91E-B196-6EDB-10AB-897A6F2789E4}"/>
              </a:ext>
            </a:extLst>
          </p:cNvPr>
          <p:cNvSpPr>
            <a:spLocks noGrp="1"/>
          </p:cNvSpPr>
          <p:nvPr>
            <p:ph type="dt" sz="half" idx="10"/>
          </p:nvPr>
        </p:nvSpPr>
        <p:spPr/>
        <p:txBody>
          <a:bodyPr/>
          <a:lstStyle/>
          <a:p>
            <a:fld id="{09A5611A-D875-4EE5-85C3-5550FA679193}" type="datetimeFigureOut">
              <a:rPr lang="es-CO" smtClean="0"/>
              <a:t>24/05/2023</a:t>
            </a:fld>
            <a:endParaRPr lang="es-CO"/>
          </a:p>
        </p:txBody>
      </p:sp>
      <p:sp>
        <p:nvSpPr>
          <p:cNvPr id="6" name="Marcador de pie de página 5">
            <a:extLst>
              <a:ext uri="{FF2B5EF4-FFF2-40B4-BE49-F238E27FC236}">
                <a16:creationId xmlns:a16="http://schemas.microsoft.com/office/drawing/2014/main" id="{D80E7655-A201-8C98-9FBD-AB40065A0FE9}"/>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1ABCA182-4C4B-E9A8-9112-9E1413FE5C77}"/>
              </a:ext>
            </a:extLst>
          </p:cNvPr>
          <p:cNvSpPr>
            <a:spLocks noGrp="1"/>
          </p:cNvSpPr>
          <p:nvPr>
            <p:ph type="sldNum" sz="quarter" idx="12"/>
          </p:nvPr>
        </p:nvSpPr>
        <p:spPr/>
        <p:txBody>
          <a:bodyPr/>
          <a:lstStyle/>
          <a:p>
            <a:fld id="{C93D1312-45F7-4C11-ACCB-69F7885B15C7}" type="slidenum">
              <a:rPr lang="es-CO" smtClean="0"/>
              <a:t>‹Nº›</a:t>
            </a:fld>
            <a:endParaRPr lang="es-CO"/>
          </a:p>
        </p:txBody>
      </p:sp>
    </p:spTree>
    <p:extLst>
      <p:ext uri="{BB962C8B-B14F-4D97-AF65-F5344CB8AC3E}">
        <p14:creationId xmlns:p14="http://schemas.microsoft.com/office/powerpoint/2010/main" val="42389049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3197B5C-2EDC-DF60-C9C0-5B37328128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70BF9122-464D-7B56-1B49-6AB827F5F68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7EA312D-375C-05B2-F55B-08EFBEC20F8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A5611A-D875-4EE5-85C3-5550FA679193}" type="datetimeFigureOut">
              <a:rPr lang="es-CO" smtClean="0"/>
              <a:t>24/05/2023</a:t>
            </a:fld>
            <a:endParaRPr lang="es-CO"/>
          </a:p>
        </p:txBody>
      </p:sp>
      <p:sp>
        <p:nvSpPr>
          <p:cNvPr id="5" name="Marcador de pie de página 4">
            <a:extLst>
              <a:ext uri="{FF2B5EF4-FFF2-40B4-BE49-F238E27FC236}">
                <a16:creationId xmlns:a16="http://schemas.microsoft.com/office/drawing/2014/main" id="{6632321D-0D34-DBA6-4B70-03F4F7165BA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FE1A148D-81FA-35C1-B072-74814734E77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3D1312-45F7-4C11-ACCB-69F7885B15C7}" type="slidenum">
              <a:rPr lang="es-CO" smtClean="0"/>
              <a:t>‹Nº›</a:t>
            </a:fld>
            <a:endParaRPr lang="es-CO"/>
          </a:p>
        </p:txBody>
      </p:sp>
    </p:spTree>
    <p:extLst>
      <p:ext uri="{BB962C8B-B14F-4D97-AF65-F5344CB8AC3E}">
        <p14:creationId xmlns:p14="http://schemas.microsoft.com/office/powerpoint/2010/main" val="7375821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microsoft.com/office/2007/relationships/hdphoto" Target="../media/hdphoto1.wdp"/></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 Id="rId4" Type="http://schemas.microsoft.com/office/2007/relationships/hdphoto" Target="../media/hdphoto2.wdp"/></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CuadroTexto 2">
            <a:extLst>
              <a:ext uri="{FF2B5EF4-FFF2-40B4-BE49-F238E27FC236}">
                <a16:creationId xmlns:a16="http://schemas.microsoft.com/office/drawing/2014/main" id="{01131E84-6C3A-4E9D-1462-3ED3DF855CAE}"/>
              </a:ext>
            </a:extLst>
          </p:cNvPr>
          <p:cNvSpPr txBox="1"/>
          <p:nvPr/>
        </p:nvSpPr>
        <p:spPr>
          <a:xfrm>
            <a:off x="0" y="2194560"/>
            <a:ext cx="5381897" cy="3387915"/>
          </a:xfrm>
          <a:prstGeom prst="rect">
            <a:avLst/>
          </a:prstGeom>
          <a:noFill/>
        </p:spPr>
        <p:txBody>
          <a:bodyPr wrap="square">
            <a:spAutoFit/>
          </a:bodyPr>
          <a:lstStyle/>
          <a:p>
            <a:pPr marL="540385" marR="541020" algn="ctr">
              <a:lnSpc>
                <a:spcPct val="107000"/>
              </a:lnSpc>
              <a:spcBef>
                <a:spcPts val="1200"/>
              </a:spcBef>
              <a:spcAft>
                <a:spcPts val="1200"/>
              </a:spcAft>
            </a:pPr>
            <a:r>
              <a:rPr lang="es-CO" sz="1800" b="1" dirty="0">
                <a:effectLst/>
                <a:latin typeface="Arial" panose="020B0604020202020204" pitchFamily="34" charset="0"/>
                <a:ea typeface="MS Mincho" panose="02020609040205080304" pitchFamily="49" charset="-128"/>
                <a:cs typeface="Arial" panose="020B0604020202020204" pitchFamily="34" charset="0"/>
              </a:rPr>
              <a:t>Luis Fernando Jaramillo Cañas</a:t>
            </a:r>
          </a:p>
          <a:p>
            <a:pPr marL="540385" marR="541020" algn="ctr">
              <a:lnSpc>
                <a:spcPct val="107000"/>
              </a:lnSpc>
              <a:spcBef>
                <a:spcPts val="1200"/>
              </a:spcBef>
              <a:spcAft>
                <a:spcPts val="1200"/>
              </a:spcAft>
            </a:pPr>
            <a:r>
              <a:rPr lang="es-CO" sz="1800" b="1" dirty="0">
                <a:effectLst/>
                <a:latin typeface="Arial" panose="020B0604020202020204" pitchFamily="34" charset="0"/>
                <a:ea typeface="MS Mincho" panose="02020609040205080304" pitchFamily="49" charset="-128"/>
                <a:cs typeface="Arial" panose="020B0604020202020204" pitchFamily="34" charset="0"/>
              </a:rPr>
              <a:t>John Jairo Muñoz</a:t>
            </a:r>
          </a:p>
          <a:p>
            <a:pPr marL="540385" marR="541020" algn="ctr">
              <a:lnSpc>
                <a:spcPct val="107000"/>
              </a:lnSpc>
              <a:spcBef>
                <a:spcPts val="1200"/>
              </a:spcBef>
              <a:spcAft>
                <a:spcPts val="1200"/>
              </a:spcAft>
            </a:pPr>
            <a:endParaRPr lang="es-CO" sz="1800" b="1" dirty="0">
              <a:effectLst/>
              <a:latin typeface="Arial" panose="020B0604020202020204" pitchFamily="34" charset="0"/>
              <a:ea typeface="MS Mincho" panose="02020609040205080304" pitchFamily="49" charset="-128"/>
              <a:cs typeface="Arial" panose="020B0604020202020204" pitchFamily="34" charset="0"/>
            </a:endParaRPr>
          </a:p>
          <a:p>
            <a:pPr marL="540385" marR="541020" algn="ctr">
              <a:lnSpc>
                <a:spcPct val="107000"/>
              </a:lnSpc>
              <a:spcBef>
                <a:spcPts val="1200"/>
              </a:spcBef>
              <a:spcAft>
                <a:spcPts val="1200"/>
              </a:spcAft>
            </a:pPr>
            <a:r>
              <a:rPr lang="es-CO" sz="1800" b="1" dirty="0" err="1">
                <a:effectLst/>
                <a:latin typeface="Arial" panose="020B0604020202020204" pitchFamily="34" charset="0"/>
                <a:ea typeface="Calibri" panose="020F0502020204030204" pitchFamily="34" charset="0"/>
                <a:cs typeface="Arial" panose="020B0604020202020204" pitchFamily="34" charset="0"/>
              </a:rPr>
              <a:t>HelpDesk-ResolveX</a:t>
            </a:r>
            <a:endParaRPr lang="es-CO" sz="1800" dirty="0">
              <a:effectLst/>
              <a:latin typeface="Arial" panose="020B0604020202020204" pitchFamily="34" charset="0"/>
              <a:ea typeface="Calibri" panose="020F0502020204030204" pitchFamily="34" charset="0"/>
              <a:cs typeface="Times New Roman" panose="02020603050405020304" pitchFamily="18" charset="0"/>
            </a:endParaRPr>
          </a:p>
          <a:p>
            <a:pPr marL="540385" marR="541020" algn="ctr">
              <a:lnSpc>
                <a:spcPct val="107000"/>
              </a:lnSpc>
              <a:spcBef>
                <a:spcPts val="1200"/>
              </a:spcBef>
              <a:spcAft>
                <a:spcPts val="1200"/>
              </a:spcAft>
            </a:pPr>
            <a:r>
              <a:rPr lang="es-CO" b="1" dirty="0">
                <a:latin typeface="Arial" panose="020B0604020202020204" pitchFamily="34" charset="0"/>
                <a:ea typeface="MS Mincho" panose="02020609040205080304" pitchFamily="49" charset="-128"/>
                <a:cs typeface="Arial" panose="020B0604020202020204" pitchFamily="34" charset="0"/>
              </a:rPr>
              <a:t>Tecnología en Sistemas</a:t>
            </a:r>
          </a:p>
          <a:p>
            <a:pPr marL="540385" marR="541020" algn="ctr">
              <a:lnSpc>
                <a:spcPct val="107000"/>
              </a:lnSpc>
              <a:spcBef>
                <a:spcPts val="1200"/>
              </a:spcBef>
              <a:spcAft>
                <a:spcPts val="1200"/>
              </a:spcAft>
            </a:pPr>
            <a:endParaRPr lang="es-CO" b="1" dirty="0">
              <a:latin typeface="Arial" panose="020B0604020202020204" pitchFamily="34" charset="0"/>
              <a:ea typeface="MS Mincho" panose="02020609040205080304" pitchFamily="49" charset="-128"/>
              <a:cs typeface="Arial" panose="020B0604020202020204" pitchFamily="34" charset="0"/>
            </a:endParaRPr>
          </a:p>
        </p:txBody>
      </p:sp>
      <p:sp>
        <p:nvSpPr>
          <p:cNvPr id="4" name="CuadroTexto 3">
            <a:extLst>
              <a:ext uri="{FF2B5EF4-FFF2-40B4-BE49-F238E27FC236}">
                <a16:creationId xmlns:a16="http://schemas.microsoft.com/office/drawing/2014/main" id="{D0F21B66-D620-B57C-B5FD-CE84ADE11900}"/>
              </a:ext>
            </a:extLst>
          </p:cNvPr>
          <p:cNvSpPr txBox="1"/>
          <p:nvPr/>
        </p:nvSpPr>
        <p:spPr>
          <a:xfrm>
            <a:off x="0" y="6496050"/>
            <a:ext cx="7448551" cy="307777"/>
          </a:xfrm>
          <a:prstGeom prst="rect">
            <a:avLst/>
          </a:prstGeom>
          <a:noFill/>
        </p:spPr>
        <p:txBody>
          <a:bodyPr wrap="square" rtlCol="0">
            <a:spAutoFit/>
          </a:bodyPr>
          <a:lstStyle/>
          <a:p>
            <a:r>
              <a:rPr lang="es-ES" sz="1400" dirty="0">
                <a:solidFill>
                  <a:schemeClr val="bg1">
                    <a:lumMod val="65000"/>
                  </a:schemeClr>
                </a:solidFill>
                <a:latin typeface="Gill Sans MT" panose="020B0502020104020203" pitchFamily="34" charset="0"/>
              </a:rPr>
              <a:t>Ciudad, día de mes de año.</a:t>
            </a:r>
            <a:endParaRPr lang="es-CO" sz="1400" dirty="0">
              <a:solidFill>
                <a:schemeClr val="bg1">
                  <a:lumMod val="65000"/>
                </a:schemeClr>
              </a:solidFill>
              <a:latin typeface="Gill Sans MT" panose="020B0502020104020203" pitchFamily="34" charset="0"/>
            </a:endParaRPr>
          </a:p>
        </p:txBody>
      </p:sp>
    </p:spTree>
    <p:extLst>
      <p:ext uri="{BB962C8B-B14F-4D97-AF65-F5344CB8AC3E}">
        <p14:creationId xmlns:p14="http://schemas.microsoft.com/office/powerpoint/2010/main" val="1983365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Propuesta valor</a:t>
            </a:r>
          </a:p>
        </p:txBody>
      </p:sp>
      <p:sp>
        <p:nvSpPr>
          <p:cNvPr id="5" name="CuadroTexto 4">
            <a:extLst>
              <a:ext uri="{FF2B5EF4-FFF2-40B4-BE49-F238E27FC236}">
                <a16:creationId xmlns:a16="http://schemas.microsoft.com/office/drawing/2014/main" id="{F2B45343-8A53-771E-8DDC-6CEE5286CE86}"/>
              </a:ext>
            </a:extLst>
          </p:cNvPr>
          <p:cNvSpPr txBox="1"/>
          <p:nvPr/>
        </p:nvSpPr>
        <p:spPr>
          <a:xfrm>
            <a:off x="543339" y="2027583"/>
            <a:ext cx="11105322" cy="1477328"/>
          </a:xfrm>
          <a:prstGeom prst="rect">
            <a:avLst/>
          </a:prstGeom>
          <a:noFill/>
        </p:spPr>
        <p:txBody>
          <a:bodyPr wrap="square" rtlCol="0">
            <a:spAutoFit/>
          </a:bodyPr>
          <a:lstStyle/>
          <a:p>
            <a:r>
              <a:rPr lang="es-ES" sz="1800" dirty="0">
                <a:effectLst/>
                <a:latin typeface="Arial" panose="020B0604020202020204" pitchFamily="34" charset="0"/>
                <a:ea typeface="Times New Roman" panose="02020603050405020304" pitchFamily="18" charset="0"/>
                <a:cs typeface="Arial" panose="020B0604020202020204" pitchFamily="34" charset="0"/>
              </a:rPr>
              <a:t>nuestra propuesta de valor se basa en ofrecer una mesa de servicio altamente intuitiva, amigable con el usuario y equipada con un </a:t>
            </a:r>
            <a:r>
              <a:rPr lang="es-ES" sz="1800" dirty="0" err="1">
                <a:effectLst/>
                <a:latin typeface="Arial" panose="020B0604020202020204" pitchFamily="34" charset="0"/>
                <a:ea typeface="Times New Roman" panose="02020603050405020304" pitchFamily="18" charset="0"/>
                <a:cs typeface="Arial" panose="020B0604020202020204" pitchFamily="34" charset="0"/>
              </a:rPr>
              <a:t>chatbot</a:t>
            </a:r>
            <a:r>
              <a:rPr lang="es-ES" sz="1800" dirty="0">
                <a:effectLst/>
                <a:latin typeface="Arial" panose="020B0604020202020204" pitchFamily="34" charset="0"/>
                <a:ea typeface="Times New Roman" panose="02020603050405020304" pitchFamily="18" charset="0"/>
                <a:cs typeface="Arial" panose="020B0604020202020204" pitchFamily="34" charset="0"/>
              </a:rPr>
              <a:t> integrado por WhatsApp. Estamos comprometidos en proporcionar una experiencia excepcional a nuestros clientes, optimizar nuestros procesos internos y garantizar una satisfacción superior en el servicio. Estamos emocionados de implementar </a:t>
            </a:r>
            <a:r>
              <a:rPr lang="es-ES" sz="1800" dirty="0" err="1">
                <a:effectLst/>
                <a:latin typeface="Arial" panose="020B0604020202020204" pitchFamily="34" charset="0"/>
                <a:ea typeface="Times New Roman" panose="02020603050405020304" pitchFamily="18" charset="0"/>
                <a:cs typeface="Arial" panose="020B0604020202020204" pitchFamily="34" charset="0"/>
              </a:rPr>
              <a:t>ResolveX</a:t>
            </a:r>
            <a:r>
              <a:rPr lang="es-ES" sz="1800" dirty="0">
                <a:effectLst/>
                <a:latin typeface="Arial" panose="020B0604020202020204" pitchFamily="34" charset="0"/>
                <a:ea typeface="Times New Roman" panose="02020603050405020304" pitchFamily="18" charset="0"/>
                <a:cs typeface="Arial" panose="020B0604020202020204" pitchFamily="34" charset="0"/>
              </a:rPr>
              <a:t> y colaborar estrechamente con Distribuciones S.A para alcanzar objetivos comunes.</a:t>
            </a:r>
            <a:endParaRPr lang="es-CO" dirty="0"/>
          </a:p>
        </p:txBody>
      </p:sp>
    </p:spTree>
    <p:extLst>
      <p:ext uri="{BB962C8B-B14F-4D97-AF65-F5344CB8AC3E}">
        <p14:creationId xmlns:p14="http://schemas.microsoft.com/office/powerpoint/2010/main" val="2015393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Metodología</a:t>
            </a:r>
          </a:p>
        </p:txBody>
      </p:sp>
      <p:sp>
        <p:nvSpPr>
          <p:cNvPr id="5" name="CuadroTexto 4">
            <a:extLst>
              <a:ext uri="{FF2B5EF4-FFF2-40B4-BE49-F238E27FC236}">
                <a16:creationId xmlns:a16="http://schemas.microsoft.com/office/drawing/2014/main" id="{25997BAF-D5D7-2D0C-D8C4-01D208FBCA28}"/>
              </a:ext>
            </a:extLst>
          </p:cNvPr>
          <p:cNvSpPr txBox="1"/>
          <p:nvPr/>
        </p:nvSpPr>
        <p:spPr>
          <a:xfrm>
            <a:off x="940904" y="2170064"/>
            <a:ext cx="10601739" cy="2031325"/>
          </a:xfrm>
          <a:prstGeom prst="rect">
            <a:avLst/>
          </a:prstGeom>
          <a:noFill/>
        </p:spPr>
        <p:txBody>
          <a:bodyPr wrap="square" rtlCol="0">
            <a:spAutoFit/>
          </a:bodyPr>
          <a:lstStyle/>
          <a:p>
            <a:r>
              <a:rPr lang="es-CO" sz="1800" dirty="0">
                <a:effectLst/>
                <a:latin typeface="Arial" panose="020B0604020202020204" pitchFamily="34" charset="0"/>
                <a:ea typeface="Calibri" panose="020F0502020204030204" pitchFamily="34" charset="0"/>
                <a:cs typeface="Arial" panose="020B0604020202020204" pitchFamily="34" charset="0"/>
              </a:rPr>
              <a:t>El proyecto se enfoca en implementar una herramienta tecnológica, la cual se desarrolla por la necesidad que se viene presentando al interior de la empresa, se elige metodologías agiles como Scrum, donde se busca una solución que permita mejorar las necesidades de la empresa y mejorar la atención de los clientes internos y externos.</a:t>
            </a:r>
            <a:br>
              <a:rPr lang="es-CO" sz="1800" dirty="0">
                <a:effectLst/>
                <a:latin typeface="Arial" panose="020B0604020202020204" pitchFamily="34" charset="0"/>
                <a:ea typeface="Calibri" panose="020F0502020204030204" pitchFamily="34" charset="0"/>
                <a:cs typeface="Times New Roman" panose="02020603050405020304" pitchFamily="18" charset="0"/>
              </a:rPr>
            </a:br>
            <a:endParaRPr lang="es-CO" sz="1800" dirty="0">
              <a:effectLst/>
              <a:latin typeface="Arial" panose="020B0604020202020204" pitchFamily="34" charset="0"/>
              <a:ea typeface="Calibri" panose="020F0502020204030204" pitchFamily="34" charset="0"/>
              <a:cs typeface="Times New Roman" panose="02020603050405020304" pitchFamily="18" charset="0"/>
            </a:endParaRPr>
          </a:p>
          <a:p>
            <a:r>
              <a:rPr lang="es-CO" sz="1800" dirty="0">
                <a:effectLst/>
                <a:latin typeface="Arial" panose="020B0604020202020204" pitchFamily="34" charset="0"/>
                <a:ea typeface="Calibri" panose="020F0502020204030204" pitchFamily="34" charset="0"/>
                <a:cs typeface="Arial" panose="020B0604020202020204" pitchFamily="34" charset="0"/>
              </a:rPr>
              <a:t>En el momento </a:t>
            </a:r>
            <a:r>
              <a:rPr lang="es-CO" sz="1800" dirty="0">
                <a:effectLst/>
                <a:latin typeface="Arial" panose="020B0604020202020204" pitchFamily="34" charset="0"/>
                <a:ea typeface="Times New Roman" panose="02020603050405020304" pitchFamily="18" charset="0"/>
                <a:cs typeface="Arial" panose="020B0604020202020204" pitchFamily="34" charset="0"/>
              </a:rPr>
              <a:t>DISTRIBUSIONES S.A.</a:t>
            </a:r>
            <a:r>
              <a:rPr lang="es-CO" sz="1800" dirty="0">
                <a:effectLst/>
                <a:latin typeface="Arial" panose="020B0604020202020204" pitchFamily="34" charset="0"/>
                <a:ea typeface="Calibri" panose="020F0502020204030204" pitchFamily="34" charset="0"/>
                <a:cs typeface="Arial" panose="020B0604020202020204" pitchFamily="34" charset="0"/>
              </a:rPr>
              <a:t> no cuenta con apoyo tecnológico, que cubra la totalidad de las solicitudes que se dan al interior de manera eficiente.</a:t>
            </a:r>
            <a:endParaRPr lang="es-CO" dirty="0"/>
          </a:p>
        </p:txBody>
      </p:sp>
    </p:spTree>
    <p:extLst>
      <p:ext uri="{BB962C8B-B14F-4D97-AF65-F5344CB8AC3E}">
        <p14:creationId xmlns:p14="http://schemas.microsoft.com/office/powerpoint/2010/main" val="6746448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Metodología</a:t>
            </a:r>
          </a:p>
        </p:txBody>
      </p:sp>
      <p:pic>
        <p:nvPicPr>
          <p:cNvPr id="2" name="Imagen 1">
            <a:extLst>
              <a:ext uri="{FF2B5EF4-FFF2-40B4-BE49-F238E27FC236}">
                <a16:creationId xmlns:a16="http://schemas.microsoft.com/office/drawing/2014/main" id="{107E4D3F-2E85-3CA4-B2C9-22B059260563}"/>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076053" y="1355286"/>
            <a:ext cx="9680847" cy="4554439"/>
          </a:xfrm>
          <a:prstGeom prst="rect">
            <a:avLst/>
          </a:prstGeom>
          <a:noFill/>
          <a:ln>
            <a:noFill/>
          </a:ln>
        </p:spPr>
      </p:pic>
    </p:spTree>
    <p:extLst>
      <p:ext uri="{BB962C8B-B14F-4D97-AF65-F5344CB8AC3E}">
        <p14:creationId xmlns:p14="http://schemas.microsoft.com/office/powerpoint/2010/main" val="2124331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Metodología</a:t>
            </a:r>
          </a:p>
        </p:txBody>
      </p:sp>
      <p:pic>
        <p:nvPicPr>
          <p:cNvPr id="3" name="Imagen 2">
            <a:extLst>
              <a:ext uri="{FF2B5EF4-FFF2-40B4-BE49-F238E27FC236}">
                <a16:creationId xmlns:a16="http://schemas.microsoft.com/office/drawing/2014/main" id="{82A75734-0010-6295-514E-1E99C1756BC8}"/>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50000"/>
                    </a14:imgEffect>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1293191" y="1488270"/>
            <a:ext cx="9857377" cy="4559187"/>
          </a:xfrm>
          <a:prstGeom prst="rect">
            <a:avLst/>
          </a:prstGeom>
          <a:noFill/>
          <a:ln>
            <a:noFill/>
          </a:ln>
        </p:spPr>
      </p:pic>
    </p:spTree>
    <p:extLst>
      <p:ext uri="{BB962C8B-B14F-4D97-AF65-F5344CB8AC3E}">
        <p14:creationId xmlns:p14="http://schemas.microsoft.com/office/powerpoint/2010/main" val="28155451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Diagrama de desplegué</a:t>
            </a:r>
          </a:p>
        </p:txBody>
      </p:sp>
      <p:pic>
        <p:nvPicPr>
          <p:cNvPr id="4" name="Imagen 3">
            <a:extLst>
              <a:ext uri="{FF2B5EF4-FFF2-40B4-BE49-F238E27FC236}">
                <a16:creationId xmlns:a16="http://schemas.microsoft.com/office/drawing/2014/main" id="{0AEC58F3-94DE-7653-9C8B-22D70C42D63D}"/>
              </a:ext>
            </a:extLst>
          </p:cNvPr>
          <p:cNvPicPr>
            <a:picLocks noChangeAspect="1"/>
          </p:cNvPicPr>
          <p:nvPr/>
        </p:nvPicPr>
        <p:blipFill>
          <a:blip r:embed="rId3"/>
          <a:stretch>
            <a:fillRect/>
          </a:stretch>
        </p:blipFill>
        <p:spPr>
          <a:xfrm>
            <a:off x="3603123" y="1426584"/>
            <a:ext cx="7300105" cy="4627657"/>
          </a:xfrm>
          <a:prstGeom prst="rect">
            <a:avLst/>
          </a:prstGeom>
        </p:spPr>
      </p:pic>
      <p:sp>
        <p:nvSpPr>
          <p:cNvPr id="5" name="CuadroTexto 4">
            <a:extLst>
              <a:ext uri="{FF2B5EF4-FFF2-40B4-BE49-F238E27FC236}">
                <a16:creationId xmlns:a16="http://schemas.microsoft.com/office/drawing/2014/main" id="{CF75B67A-77D0-843D-C582-D4038888FA4F}"/>
              </a:ext>
            </a:extLst>
          </p:cNvPr>
          <p:cNvSpPr txBox="1"/>
          <p:nvPr/>
        </p:nvSpPr>
        <p:spPr>
          <a:xfrm>
            <a:off x="412476" y="1549879"/>
            <a:ext cx="2775224" cy="4616648"/>
          </a:xfrm>
          <a:prstGeom prst="rect">
            <a:avLst/>
          </a:prstGeom>
          <a:noFill/>
        </p:spPr>
        <p:txBody>
          <a:bodyPr wrap="square">
            <a:spAutoFit/>
          </a:bodyPr>
          <a:lstStyle/>
          <a:p>
            <a:pPr algn="just"/>
            <a:r>
              <a:rPr lang="es-ES" sz="1400" i="0" dirty="0">
                <a:effectLst/>
                <a:latin typeface="Arial" panose="020B0604020202020204" pitchFamily="34" charset="0"/>
                <a:cs typeface="Arial" panose="020B0604020202020204" pitchFamily="34" charset="0"/>
              </a:rPr>
              <a:t>En este diagrama, el navegador web se comunica con el servidor a través de una interfaz de usuario basada en HTML, CSS y JavaScript. El servidor es responsable de procesar las solicitudes y ejecutar la lógica de negocio de la mesa de servicio. Utiliza una conexión a la base de datos MySQL para acceder y almacenar los datos necesarios para el funcionamiento de la mesa de servicio.</a:t>
            </a:r>
          </a:p>
          <a:p>
            <a:pPr algn="just"/>
            <a:r>
              <a:rPr lang="es-ES" sz="1400" i="0" dirty="0">
                <a:effectLst/>
                <a:latin typeface="Arial" panose="020B0604020202020204" pitchFamily="34" charset="0"/>
                <a:cs typeface="Arial" panose="020B0604020202020204" pitchFamily="34" charset="0"/>
              </a:rPr>
              <a:t>El servidor interactúa con la base de datos MySQL para almacenar y recuperar la información relacionada con los tickets, incidentes, usuarios y otras entidades relevantes para la mesa de servicio.</a:t>
            </a:r>
          </a:p>
        </p:txBody>
      </p:sp>
    </p:spTree>
    <p:extLst>
      <p:ext uri="{BB962C8B-B14F-4D97-AF65-F5344CB8AC3E}">
        <p14:creationId xmlns:p14="http://schemas.microsoft.com/office/powerpoint/2010/main" val="72095341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Conclusiones</a:t>
            </a:r>
          </a:p>
        </p:txBody>
      </p:sp>
      <p:sp>
        <p:nvSpPr>
          <p:cNvPr id="2" name="Título 1">
            <a:extLst>
              <a:ext uri="{FF2B5EF4-FFF2-40B4-BE49-F238E27FC236}">
                <a16:creationId xmlns:a16="http://schemas.microsoft.com/office/drawing/2014/main" id="{C6988E29-3F78-7481-25CB-0269D6B9D5A0}"/>
              </a:ext>
            </a:extLst>
          </p:cNvPr>
          <p:cNvSpPr>
            <a:spLocks noGrp="1"/>
          </p:cNvSpPr>
          <p:nvPr>
            <p:ph type="title"/>
          </p:nvPr>
        </p:nvSpPr>
        <p:spPr>
          <a:xfrm>
            <a:off x="955767" y="3238954"/>
            <a:ext cx="10515600" cy="1325563"/>
          </a:xfrm>
        </p:spPr>
        <p:txBody>
          <a:bodyPr>
            <a:normAutofit fontScale="90000"/>
          </a:bodyPr>
          <a:lstStyle/>
          <a:p>
            <a:pPr>
              <a:lnSpc>
                <a:spcPct val="107000"/>
              </a:lnSpc>
              <a:spcAft>
                <a:spcPts val="800"/>
              </a:spcAft>
            </a:pPr>
            <a:r>
              <a:rPr lang="es-CO" sz="1800" dirty="0">
                <a:effectLst/>
                <a:latin typeface="Arial" panose="020B0604020202020204" pitchFamily="34" charset="0"/>
                <a:ea typeface="Calibri" panose="020F0502020204030204" pitchFamily="34" charset="0"/>
                <a:cs typeface="Arial" panose="020B0604020202020204" pitchFamily="34" charset="0"/>
              </a:rPr>
              <a:t>Haber tenido la posibilidad de realizar las prácticas con este proyecto, apoyando a la empresa </a:t>
            </a:r>
            <a:r>
              <a:rPr lang="es-CO" sz="1800" dirty="0">
                <a:effectLst/>
                <a:latin typeface="Arial" panose="020B0604020202020204" pitchFamily="34" charset="0"/>
                <a:ea typeface="Times New Roman" panose="02020603050405020304" pitchFamily="18" charset="0"/>
                <a:cs typeface="Arial" panose="020B0604020202020204" pitchFamily="34" charset="0"/>
              </a:rPr>
              <a:t>Distribuciones S.A. ha sido de gran contribución para nuestra vida profesional, ya que tuvimos la manera de reforzar conceptos, que adquirimos durante estos años de estudio, colocándolos en práctica y adquiriendo nuevos conocimientos para un futuro en nuestra vida laboral.</a:t>
            </a:r>
            <a:br>
              <a:rPr lang="es-CO" sz="1800" dirty="0">
                <a:effectLst/>
                <a:latin typeface="Arial" panose="020B0604020202020204" pitchFamily="34" charset="0"/>
                <a:ea typeface="Calibri" panose="020F0502020204030204" pitchFamily="34" charset="0"/>
                <a:cs typeface="Times New Roman" panose="02020603050405020304" pitchFamily="18" charset="0"/>
              </a:rPr>
            </a:br>
            <a:r>
              <a:rPr lang="es-CO" sz="1800" dirty="0">
                <a:effectLst/>
                <a:latin typeface="Arial" panose="020B0604020202020204" pitchFamily="34" charset="0"/>
                <a:ea typeface="Times New Roman" panose="02020603050405020304" pitchFamily="18" charset="0"/>
                <a:cs typeface="Arial" panose="020B0604020202020204" pitchFamily="34" charset="0"/>
              </a:rPr>
              <a:t>El tiempo para realizar el proyecto estuvo un poco ajustado, pero la determinación y el esfuerzo constante, ayudaron a culminar todas las tareas propuestas con éxito.</a:t>
            </a:r>
            <a:br>
              <a:rPr lang="es-CO" sz="1800" dirty="0">
                <a:effectLst/>
                <a:latin typeface="Arial" panose="020B0604020202020204" pitchFamily="34" charset="0"/>
                <a:ea typeface="Calibri" panose="020F0502020204030204" pitchFamily="34" charset="0"/>
                <a:cs typeface="Times New Roman" panose="02020603050405020304" pitchFamily="18" charset="0"/>
              </a:rPr>
            </a:br>
            <a:r>
              <a:rPr lang="es-CO" sz="1800" dirty="0">
                <a:effectLst/>
                <a:latin typeface="Arial" panose="020B0604020202020204" pitchFamily="34" charset="0"/>
                <a:ea typeface="Times New Roman" panose="02020603050405020304" pitchFamily="18" charset="0"/>
                <a:cs typeface="Arial" panose="020B0604020202020204" pitchFamily="34" charset="0"/>
              </a:rPr>
              <a:t>El proyecto fue de gran importancia, teniendo como beneficiario a la empresa Distribuciones S.A. le ayudara para organizar, desde el interior, todas las solicitudes que tienen como pendiente, por falta de la organización y del uso de una herramienta tecnológica, a futuro causara gran impacto con sus clientes internos, dando más eficiencias, siendo más resolutivos y teniendo más productividad, reflejándose en el cliente externo dando muy buenos resultados con una mejor imagen en el mercado.</a:t>
            </a:r>
            <a:br>
              <a:rPr lang="es-CO" sz="1800" dirty="0">
                <a:effectLst/>
                <a:latin typeface="Arial" panose="020B0604020202020204" pitchFamily="34" charset="0"/>
                <a:ea typeface="Calibri" panose="020F0502020204030204" pitchFamily="34" charset="0"/>
                <a:cs typeface="Times New Roman" panose="02020603050405020304" pitchFamily="18" charset="0"/>
              </a:rPr>
            </a:br>
            <a:r>
              <a:rPr lang="es-CO" sz="1800" dirty="0">
                <a:effectLst/>
                <a:latin typeface="Arial" panose="020B0604020202020204" pitchFamily="34" charset="0"/>
                <a:ea typeface="Times New Roman" panose="02020603050405020304" pitchFamily="18" charset="0"/>
                <a:cs typeface="Arial" panose="020B0604020202020204" pitchFamily="34" charset="0"/>
              </a:rPr>
              <a:t>Esta herramienta tecnológica mesa de ayuda </a:t>
            </a:r>
            <a:r>
              <a:rPr lang="es-CO" sz="1800" dirty="0" err="1">
                <a:effectLst/>
                <a:latin typeface="Arial" panose="020B0604020202020204" pitchFamily="34" charset="0"/>
                <a:ea typeface="Times New Roman" panose="02020603050405020304" pitchFamily="18" charset="0"/>
                <a:cs typeface="Arial" panose="020B0604020202020204" pitchFamily="34" charset="0"/>
              </a:rPr>
              <a:t>ResolveX</a:t>
            </a:r>
            <a:r>
              <a:rPr lang="es-CO" sz="1800" dirty="0">
                <a:effectLst/>
                <a:latin typeface="Arial" panose="020B0604020202020204" pitchFamily="34" charset="0"/>
                <a:ea typeface="Times New Roman" panose="02020603050405020304" pitchFamily="18" charset="0"/>
                <a:cs typeface="Arial" panose="020B0604020202020204" pitchFamily="34" charset="0"/>
              </a:rPr>
              <a:t>, también está dirigida para pequeñas y medianas empresas, les estaría aportando a organizar y sistematizar, las solicitudes que se presentan al interior de sus empresas, con sus diferentes empleados, no solo tienen que ser solicitudes de tipo de software o hardware, sino también solicitudes que tengan que ver con el talento humano, como solicitudes de permisos, bonificaciones, permisos de horas extras, reportar incapacidades entre otras.</a:t>
            </a:r>
            <a:br>
              <a:rPr lang="es-CO" sz="1800" dirty="0">
                <a:effectLst/>
                <a:latin typeface="Arial" panose="020B0604020202020204" pitchFamily="34" charset="0"/>
                <a:ea typeface="Calibri" panose="020F0502020204030204" pitchFamily="34" charset="0"/>
                <a:cs typeface="Times New Roman" panose="02020603050405020304" pitchFamily="18" charset="0"/>
              </a:rPr>
            </a:br>
            <a:endParaRPr lang="es-CO" dirty="0"/>
          </a:p>
        </p:txBody>
      </p:sp>
    </p:spTree>
    <p:extLst>
      <p:ext uri="{BB962C8B-B14F-4D97-AF65-F5344CB8AC3E}">
        <p14:creationId xmlns:p14="http://schemas.microsoft.com/office/powerpoint/2010/main" val="415742162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990788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337741"/>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Descripción del problema</a:t>
            </a:r>
          </a:p>
        </p:txBody>
      </p:sp>
      <p:sp>
        <p:nvSpPr>
          <p:cNvPr id="2" name="Título 1">
            <a:extLst>
              <a:ext uri="{FF2B5EF4-FFF2-40B4-BE49-F238E27FC236}">
                <a16:creationId xmlns:a16="http://schemas.microsoft.com/office/drawing/2014/main" id="{10C568AE-A403-8EC1-9D8C-3DFC87D00261}"/>
              </a:ext>
            </a:extLst>
          </p:cNvPr>
          <p:cNvSpPr>
            <a:spLocks noGrp="1"/>
          </p:cNvSpPr>
          <p:nvPr>
            <p:ph type="ctrTitle"/>
          </p:nvPr>
        </p:nvSpPr>
        <p:spPr>
          <a:xfrm>
            <a:off x="1524000" y="1658988"/>
            <a:ext cx="9144000" cy="3161205"/>
          </a:xfrm>
        </p:spPr>
        <p:txBody>
          <a:bodyPr>
            <a:normAutofit fontScale="90000"/>
          </a:bodyPr>
          <a:lstStyle/>
          <a:p>
            <a:pPr>
              <a:lnSpc>
                <a:spcPct val="107000"/>
              </a:lnSpc>
              <a:spcAft>
                <a:spcPts val="800"/>
              </a:spcAft>
            </a:pPr>
            <a:r>
              <a:rPr lang="es-CO" sz="1800" dirty="0">
                <a:effectLst/>
                <a:latin typeface="Arial" panose="020B0604020202020204" pitchFamily="34" charset="0"/>
                <a:ea typeface="Times New Roman" panose="02020603050405020304" pitchFamily="18" charset="0"/>
                <a:cs typeface="Arial" panose="020B0604020202020204" pitchFamily="34" charset="0"/>
              </a:rPr>
              <a:t>DISTRIBUSIONES S.A. es una empresa de entrega de mercancía y documentación a cualquier parte del departamento de Antioquia, cuentan con un problema y es la cantidad de solicitudes que tienen de los clientes internos y externos, al no contar con un control de ellas tienen perdida de información, retrasos en las soluciones, pérdida de tiempo e inconformidad en los empleados. </a:t>
            </a:r>
            <a:br>
              <a:rPr lang="es-CO" sz="1800" dirty="0">
                <a:effectLst/>
                <a:latin typeface="Arial" panose="020B0604020202020204" pitchFamily="34" charset="0"/>
                <a:ea typeface="Calibri" panose="020F0502020204030204" pitchFamily="34" charset="0"/>
                <a:cs typeface="Times New Roman" panose="02020603050405020304" pitchFamily="18" charset="0"/>
              </a:rPr>
            </a:br>
            <a:r>
              <a:rPr lang="es-CO" sz="1800" dirty="0">
                <a:effectLst/>
                <a:latin typeface="Arial" panose="020B0604020202020204" pitchFamily="34" charset="0"/>
                <a:ea typeface="Times New Roman" panose="02020603050405020304" pitchFamily="18" charset="0"/>
                <a:cs typeface="Arial" panose="020B0604020202020204" pitchFamily="34" charset="0"/>
              </a:rPr>
              <a:t> </a:t>
            </a:r>
            <a:br>
              <a:rPr lang="es-CO" sz="1800" dirty="0">
                <a:effectLst/>
                <a:latin typeface="Arial" panose="020B0604020202020204" pitchFamily="34" charset="0"/>
                <a:ea typeface="Calibri" panose="020F0502020204030204" pitchFamily="34" charset="0"/>
                <a:cs typeface="Times New Roman" panose="02020603050405020304" pitchFamily="18" charset="0"/>
              </a:rPr>
            </a:br>
            <a:r>
              <a:rPr lang="es-CO" sz="1800" dirty="0">
                <a:effectLst/>
                <a:latin typeface="Arial" panose="020B0604020202020204" pitchFamily="34" charset="0"/>
                <a:ea typeface="Times New Roman" panose="02020603050405020304" pitchFamily="18" charset="0"/>
                <a:cs typeface="Arial" panose="020B0604020202020204" pitchFamily="34" charset="0"/>
              </a:rPr>
              <a:t>Una empresa como DISTRIBUSIONES S.A. puede presentar muchas novedades, cuentan con diferentes áreas de trabajo y sus diferente clientes  presentan muchas solicitudes durante el día, estas pueden ser de tipo técnicas o de talento humano.</a:t>
            </a:r>
            <a:br>
              <a:rPr lang="es-CO" sz="1800" dirty="0">
                <a:effectLst/>
                <a:latin typeface="Arial" panose="020B0604020202020204" pitchFamily="34" charset="0"/>
                <a:ea typeface="Calibri" panose="020F0502020204030204" pitchFamily="34" charset="0"/>
                <a:cs typeface="Times New Roman" panose="02020603050405020304" pitchFamily="18" charset="0"/>
              </a:rPr>
            </a:br>
            <a:endParaRPr lang="es-CO" dirty="0"/>
          </a:p>
        </p:txBody>
      </p:sp>
    </p:spTree>
    <p:extLst>
      <p:ext uri="{BB962C8B-B14F-4D97-AF65-F5344CB8AC3E}">
        <p14:creationId xmlns:p14="http://schemas.microsoft.com/office/powerpoint/2010/main" val="2515964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Objetivo General</a:t>
            </a:r>
          </a:p>
        </p:txBody>
      </p:sp>
      <p:sp>
        <p:nvSpPr>
          <p:cNvPr id="2" name="Título 1">
            <a:extLst>
              <a:ext uri="{FF2B5EF4-FFF2-40B4-BE49-F238E27FC236}">
                <a16:creationId xmlns:a16="http://schemas.microsoft.com/office/drawing/2014/main" id="{E5E6B7F0-FC12-8871-8861-6C53C3A792B9}"/>
              </a:ext>
            </a:extLst>
          </p:cNvPr>
          <p:cNvSpPr>
            <a:spLocks noGrp="1"/>
          </p:cNvSpPr>
          <p:nvPr>
            <p:ph type="ctrTitle"/>
          </p:nvPr>
        </p:nvSpPr>
        <p:spPr>
          <a:xfrm>
            <a:off x="1524000" y="3069677"/>
            <a:ext cx="9144000" cy="2387600"/>
          </a:xfrm>
        </p:spPr>
        <p:txBody>
          <a:bodyPr>
            <a:normAutofit fontScale="90000"/>
          </a:bodyPr>
          <a:lstStyle/>
          <a:p>
            <a:pPr algn="just"/>
            <a:br>
              <a:rPr lang="es-CO" sz="2700" dirty="0">
                <a:effectLst/>
                <a:latin typeface="Arial" panose="020B0604020202020204" pitchFamily="34" charset="0"/>
                <a:ea typeface="Calibri" panose="020F0502020204030204" pitchFamily="34" charset="0"/>
              </a:rPr>
            </a:br>
            <a:r>
              <a:rPr lang="es-CO" sz="2700" dirty="0">
                <a:effectLst/>
                <a:latin typeface="Arial" panose="020B0604020202020204" pitchFamily="34" charset="0"/>
                <a:ea typeface="Calibri" panose="020F0502020204030204" pitchFamily="34" charset="0"/>
                <a:cs typeface="Arial" panose="020B0604020202020204" pitchFamily="34" charset="0"/>
              </a:rPr>
              <a:t>Desarrollar un sistema, que permita la administración de las solicitudes que se realizan desde el interior de la empresa y que deben ser solucionadas por el área de tecnología, generando un ticket al momento de realizar algún requerimiento, de esta manera poder realizar seguimiento de cada caso y que sea posible solicitar por diferentes medios de comunicación como una llamada telefónica, WhatsApp o correo electrónico.</a:t>
            </a:r>
            <a:br>
              <a:rPr lang="es-CO" sz="1800" dirty="0">
                <a:effectLst/>
                <a:latin typeface="Arial" panose="020B0604020202020204" pitchFamily="34" charset="0"/>
                <a:ea typeface="Calibri" panose="020F0502020204030204" pitchFamily="34" charset="0"/>
                <a:cs typeface="Times New Roman" panose="02020603050405020304" pitchFamily="18" charset="0"/>
              </a:rPr>
            </a:br>
            <a:endParaRPr lang="es-CO" dirty="0"/>
          </a:p>
        </p:txBody>
      </p:sp>
    </p:spTree>
    <p:extLst>
      <p:ext uri="{BB962C8B-B14F-4D97-AF65-F5344CB8AC3E}">
        <p14:creationId xmlns:p14="http://schemas.microsoft.com/office/powerpoint/2010/main" val="11448343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Objetivos específicos</a:t>
            </a:r>
          </a:p>
        </p:txBody>
      </p:sp>
      <p:sp>
        <p:nvSpPr>
          <p:cNvPr id="3" name="CuadroTexto 2">
            <a:extLst>
              <a:ext uri="{FF2B5EF4-FFF2-40B4-BE49-F238E27FC236}">
                <a16:creationId xmlns:a16="http://schemas.microsoft.com/office/drawing/2014/main" id="{B9B85887-76B1-A24E-4303-DCC03FDF1A70}"/>
              </a:ext>
            </a:extLst>
          </p:cNvPr>
          <p:cNvSpPr txBox="1"/>
          <p:nvPr/>
        </p:nvSpPr>
        <p:spPr>
          <a:xfrm>
            <a:off x="2398643" y="2114975"/>
            <a:ext cx="7394713" cy="2831544"/>
          </a:xfrm>
          <a:prstGeom prst="rect">
            <a:avLst/>
          </a:prstGeom>
          <a:noFill/>
        </p:spPr>
        <p:txBody>
          <a:bodyPr wrap="square" rtlCol="0">
            <a:spAutoFit/>
          </a:bodyPr>
          <a:lstStyle/>
          <a:p>
            <a:pPr marL="285750" indent="-285750" algn="just">
              <a:buFont typeface="Arial" panose="020B0604020202020204" pitchFamily="34" charset="0"/>
              <a:buChar char="•"/>
            </a:pPr>
            <a:r>
              <a:rPr lang="es-CO" sz="2000" dirty="0">
                <a:effectLst/>
                <a:latin typeface="Arial" panose="020B0604020202020204" pitchFamily="34" charset="0"/>
                <a:ea typeface="Calibri" panose="020F0502020204030204" pitchFamily="34" charset="0"/>
                <a:cs typeface="Arial" panose="020B0604020202020204" pitchFamily="34" charset="0"/>
              </a:rPr>
              <a:t>Identificar las necesidades del cliente, para la implementación de la mesa de ayuda.</a:t>
            </a:r>
          </a:p>
          <a:p>
            <a:pPr marL="285750" indent="-285750" algn="just">
              <a:buFont typeface="Arial" panose="020B0604020202020204" pitchFamily="34" charset="0"/>
              <a:buChar char="•"/>
            </a:pPr>
            <a:r>
              <a:rPr lang="es-CO" sz="2000" dirty="0">
                <a:effectLst/>
                <a:latin typeface="Arial" panose="020B0604020202020204" pitchFamily="34" charset="0"/>
                <a:ea typeface="Calibri" panose="020F0502020204030204" pitchFamily="34" charset="0"/>
                <a:cs typeface="Arial" panose="020B0604020202020204" pitchFamily="34" charset="0"/>
              </a:rPr>
              <a:t>Implementar un módulo que permita registrar las solicitudes de los usuarios. </a:t>
            </a:r>
          </a:p>
          <a:p>
            <a:pPr marL="285750" indent="-285750" algn="just">
              <a:buFont typeface="Arial" panose="020B0604020202020204" pitchFamily="34" charset="0"/>
              <a:buChar char="•"/>
            </a:pPr>
            <a:r>
              <a:rPr lang="es-CO" sz="2000" dirty="0">
                <a:effectLst/>
                <a:latin typeface="Arial" panose="020B0604020202020204" pitchFamily="34" charset="0"/>
                <a:ea typeface="Calibri" panose="020F0502020204030204" pitchFamily="34" charset="0"/>
                <a:cs typeface="Arial" panose="020B0604020202020204" pitchFamily="34" charset="0"/>
              </a:rPr>
              <a:t>Desarrollar un reporte que permita imprimir la información solicitada al momento de una búsqueda o auditoria</a:t>
            </a:r>
          </a:p>
          <a:p>
            <a:pPr marL="285750" indent="-285750" algn="just">
              <a:buFont typeface="Arial" panose="020B0604020202020204" pitchFamily="34" charset="0"/>
              <a:buChar char="•"/>
            </a:pPr>
            <a:r>
              <a:rPr lang="es-CO" sz="2000" dirty="0">
                <a:latin typeface="Arial" panose="020B0604020202020204" pitchFamily="34" charset="0"/>
                <a:ea typeface="Calibri" panose="020F0502020204030204" pitchFamily="34" charset="0"/>
                <a:cs typeface="Arial" panose="020B0604020202020204" pitchFamily="34" charset="0"/>
              </a:rPr>
              <a:t>Desarrollar un chatbot vía whatsapp el cual permita a los usuarios realizar contacto mas fácil con la mesa de ayuda.</a:t>
            </a:r>
            <a:br>
              <a:rPr lang="es-CO" sz="2400" dirty="0">
                <a:effectLst/>
                <a:latin typeface="Arial" panose="020B0604020202020204" pitchFamily="34" charset="0"/>
                <a:ea typeface="Calibri" panose="020F0502020204030204" pitchFamily="34" charset="0"/>
                <a:cs typeface="Times New Roman" panose="02020603050405020304" pitchFamily="18" charset="0"/>
              </a:rPr>
            </a:br>
            <a:endParaRPr lang="es-CO" dirty="0"/>
          </a:p>
        </p:txBody>
      </p:sp>
    </p:spTree>
    <p:extLst>
      <p:ext uri="{BB962C8B-B14F-4D97-AF65-F5344CB8AC3E}">
        <p14:creationId xmlns:p14="http://schemas.microsoft.com/office/powerpoint/2010/main" val="21098480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430887"/>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Segmento de mercado</a:t>
            </a:r>
          </a:p>
        </p:txBody>
      </p:sp>
      <p:sp>
        <p:nvSpPr>
          <p:cNvPr id="2" name="Título 1">
            <a:extLst>
              <a:ext uri="{FF2B5EF4-FFF2-40B4-BE49-F238E27FC236}">
                <a16:creationId xmlns:a16="http://schemas.microsoft.com/office/drawing/2014/main" id="{DCC9F8FA-4EE1-FEB2-A4D4-438F8AF7A3FA}"/>
              </a:ext>
            </a:extLst>
          </p:cNvPr>
          <p:cNvSpPr txBox="1">
            <a:spLocks/>
          </p:cNvSpPr>
          <p:nvPr/>
        </p:nvSpPr>
        <p:spPr>
          <a:xfrm>
            <a:off x="1524000" y="2195285"/>
            <a:ext cx="9144000" cy="246742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just"/>
            <a:r>
              <a:rPr lang="es-CO" sz="2000" dirty="0">
                <a:effectLst/>
                <a:latin typeface="Arial" panose="020B0604020202020204" pitchFamily="34" charset="0"/>
                <a:ea typeface="Times New Roman" panose="02020603050405020304" pitchFamily="18" charset="0"/>
              </a:rPr>
              <a:t>Con la mesa de ayuda, se beneficiarán las grandes y medianas empresas, que requieran organizar y hacer seguimiento a las solicitudes que se realizan al área de tecnología, desde el interior de su organización, con esta herramienta tecnológica, podrán hacer un seguimiento más preciso y generar informes de gran valor, que ayudaran a tomar decisiones sobre procesos. </a:t>
            </a:r>
            <a:endParaRPr lang="es-CO" sz="2000" dirty="0">
              <a:effectLst/>
              <a:latin typeface="Times New Roman" panose="02020603050405020304" pitchFamily="18" charset="0"/>
              <a:ea typeface="Times New Roman" panose="02020603050405020304" pitchFamily="18" charset="0"/>
            </a:endParaRPr>
          </a:p>
          <a:p>
            <a:endParaRPr lang="es-CO" dirty="0"/>
          </a:p>
        </p:txBody>
      </p:sp>
    </p:spTree>
    <p:extLst>
      <p:ext uri="{BB962C8B-B14F-4D97-AF65-F5344CB8AC3E}">
        <p14:creationId xmlns:p14="http://schemas.microsoft.com/office/powerpoint/2010/main" val="34869080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369332"/>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dirty="0">
                <a:effectLst/>
                <a:latin typeface="Arial" panose="020B0604020202020204" pitchFamily="34" charset="0"/>
                <a:ea typeface="Calibri" panose="020F0502020204030204" pitchFamily="34" charset="0"/>
              </a:rPr>
              <a:t>Estudio de competidores</a:t>
            </a:r>
            <a:endPar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endParaRPr>
          </a:p>
        </p:txBody>
      </p:sp>
      <p:sp>
        <p:nvSpPr>
          <p:cNvPr id="3" name="CuadroTexto 2">
            <a:extLst>
              <a:ext uri="{FF2B5EF4-FFF2-40B4-BE49-F238E27FC236}">
                <a16:creationId xmlns:a16="http://schemas.microsoft.com/office/drawing/2014/main" id="{2270BEA2-1428-EAC1-9B9A-40A7425C6586}"/>
              </a:ext>
            </a:extLst>
          </p:cNvPr>
          <p:cNvSpPr txBox="1"/>
          <p:nvPr/>
        </p:nvSpPr>
        <p:spPr>
          <a:xfrm>
            <a:off x="1262271" y="1234841"/>
            <a:ext cx="9667457" cy="6217087"/>
          </a:xfrm>
          <a:prstGeom prst="rect">
            <a:avLst/>
          </a:prstGeom>
          <a:noFill/>
        </p:spPr>
        <p:txBody>
          <a:bodyPr wrap="square" rtlCol="0">
            <a:spAutoFit/>
          </a:bodyPr>
          <a:lstStyle/>
          <a:p>
            <a:pPr algn="l"/>
            <a:r>
              <a:rPr lang="es-ES" sz="2000" b="0" i="0" dirty="0">
                <a:effectLst/>
                <a:latin typeface="Arial" panose="020B0604020202020204" pitchFamily="34" charset="0"/>
                <a:cs typeface="Arial" panose="020B0604020202020204" pitchFamily="34" charset="0"/>
              </a:rPr>
              <a:t>En el proceso de implementación de nuestra mesa de servicio, es esencial analizar a nuestros competidores clave en el mercado. A continuación, presentamos un estudio de competidores que incluye a </a:t>
            </a:r>
            <a:r>
              <a:rPr lang="es-ES" sz="2000" b="0" i="0" dirty="0" err="1">
                <a:effectLst/>
                <a:latin typeface="Arial" panose="020B0604020202020204" pitchFamily="34" charset="0"/>
                <a:cs typeface="Arial" panose="020B0604020202020204" pitchFamily="34" charset="0"/>
              </a:rPr>
              <a:t>Zendesk</a:t>
            </a:r>
            <a:r>
              <a:rPr lang="es-ES" sz="2000" b="0" i="0" dirty="0">
                <a:effectLst/>
                <a:latin typeface="Arial" panose="020B0604020202020204" pitchFamily="34" charset="0"/>
                <a:cs typeface="Arial" panose="020B0604020202020204" pitchFamily="34" charset="0"/>
              </a:rPr>
              <a:t>, Mia y </a:t>
            </a:r>
            <a:r>
              <a:rPr lang="es-ES" sz="2000" b="0" i="0" dirty="0" err="1">
                <a:effectLst/>
                <a:latin typeface="Arial" panose="020B0604020202020204" pitchFamily="34" charset="0"/>
                <a:cs typeface="Arial" panose="020B0604020202020204" pitchFamily="34" charset="0"/>
              </a:rPr>
              <a:t>Helpdesk</a:t>
            </a:r>
            <a:r>
              <a:rPr lang="es-ES" sz="2000" b="0" i="0" dirty="0">
                <a:effectLst/>
                <a:latin typeface="Arial" panose="020B0604020202020204" pitchFamily="34" charset="0"/>
                <a:cs typeface="Arial" panose="020B0604020202020204" pitchFamily="34" charset="0"/>
              </a:rPr>
              <a:t> Software:</a:t>
            </a:r>
          </a:p>
          <a:p>
            <a:pPr algn="l"/>
            <a:endParaRPr lang="es-ES" sz="2000" b="0" i="0" dirty="0">
              <a:effectLst/>
              <a:latin typeface="Arial" panose="020B0604020202020204" pitchFamily="34" charset="0"/>
              <a:cs typeface="Arial" panose="020B0604020202020204" pitchFamily="34" charset="0"/>
            </a:endParaRPr>
          </a:p>
          <a:p>
            <a:pPr algn="l"/>
            <a:r>
              <a:rPr lang="es-ES" sz="2000" b="0" i="0" dirty="0" err="1">
                <a:effectLst/>
                <a:latin typeface="Arial" panose="020B0604020202020204" pitchFamily="34" charset="0"/>
                <a:cs typeface="Arial" panose="020B0604020202020204" pitchFamily="34" charset="0"/>
              </a:rPr>
              <a:t>Zendesk</a:t>
            </a:r>
            <a:r>
              <a:rPr lang="es-ES" sz="2000" b="0" i="0" dirty="0">
                <a:effectLst/>
                <a:latin typeface="Arial" panose="020B0604020202020204" pitchFamily="34" charset="0"/>
                <a:cs typeface="Arial" panose="020B0604020202020204" pitchFamily="34" charset="0"/>
              </a:rPr>
              <a:t>:</a:t>
            </a:r>
          </a:p>
          <a:p>
            <a:pPr algn="l"/>
            <a:endParaRPr lang="es-ES" sz="2000" b="0" i="0" dirty="0">
              <a:effectLst/>
              <a:latin typeface="Arial" panose="020B0604020202020204" pitchFamily="34" charset="0"/>
              <a:cs typeface="Arial" panose="020B0604020202020204" pitchFamily="34" charset="0"/>
            </a:endParaRP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Descripción: es una reconocida empresa de software de servicio al cliente con una sólida reputación en el mercado.</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Solución de Mesa de Servicio: Ofrecen una plataforma integral de mesa de servicio que incluye gestión de tickets, seguimiento de incidentes, chat en vivo, base de conocimientos y herramientas de colaboración.</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Fortalezas: Amplia gama de características, escalabilidad, personalización, integraciones con otras herramientas empresariales y sólido soporte al cliente.</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Debilidades: Costo más alto en comparación con algunos competidores, curva de aprendizaje inicial para aprovechar al máximo todas las funcionalidades</a:t>
            </a:r>
          </a:p>
          <a:p>
            <a:pPr marL="742950" lvl="1" indent="-285750" algn="l">
              <a:buFont typeface="+mj-lt"/>
              <a:buAutoNum type="arabicPeriod"/>
            </a:pPr>
            <a:endParaRPr lang="es-ES" sz="2000" dirty="0">
              <a:latin typeface="Arial" panose="020B0604020202020204" pitchFamily="34" charset="0"/>
              <a:cs typeface="Arial" panose="020B0604020202020204" pitchFamily="34" charset="0"/>
            </a:endParaRPr>
          </a:p>
          <a:p>
            <a:pPr lvl="1" algn="l"/>
            <a:endParaRPr lang="es-ES" sz="2000" b="0" i="0" dirty="0">
              <a:effectLst/>
              <a:latin typeface="Arial" panose="020B0604020202020204" pitchFamily="34" charset="0"/>
              <a:cs typeface="Arial" panose="020B0604020202020204" pitchFamily="34" charset="0"/>
            </a:endParaRPr>
          </a:p>
          <a:p>
            <a:endParaRPr lang="es-CO" dirty="0"/>
          </a:p>
        </p:txBody>
      </p:sp>
    </p:spTree>
    <p:extLst>
      <p:ext uri="{BB962C8B-B14F-4D97-AF65-F5344CB8AC3E}">
        <p14:creationId xmlns:p14="http://schemas.microsoft.com/office/powerpoint/2010/main" val="16258903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369332"/>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dirty="0">
                <a:effectLst/>
                <a:latin typeface="Arial" panose="020B0604020202020204" pitchFamily="34" charset="0"/>
                <a:ea typeface="Calibri" panose="020F0502020204030204" pitchFamily="34" charset="0"/>
              </a:rPr>
              <a:t>Estudio de competidores</a:t>
            </a:r>
            <a:endPar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endParaRPr>
          </a:p>
        </p:txBody>
      </p:sp>
      <p:sp>
        <p:nvSpPr>
          <p:cNvPr id="3" name="CuadroTexto 2">
            <a:extLst>
              <a:ext uri="{FF2B5EF4-FFF2-40B4-BE49-F238E27FC236}">
                <a16:creationId xmlns:a16="http://schemas.microsoft.com/office/drawing/2014/main" id="{2270BEA2-1428-EAC1-9B9A-40A7425C6586}"/>
              </a:ext>
            </a:extLst>
          </p:cNvPr>
          <p:cNvSpPr txBox="1"/>
          <p:nvPr/>
        </p:nvSpPr>
        <p:spPr>
          <a:xfrm>
            <a:off x="1235771" y="1376028"/>
            <a:ext cx="9667457" cy="4985980"/>
          </a:xfrm>
          <a:prstGeom prst="rect">
            <a:avLst/>
          </a:prstGeom>
          <a:noFill/>
        </p:spPr>
        <p:txBody>
          <a:bodyPr wrap="square" rtlCol="0">
            <a:spAutoFit/>
          </a:bodyPr>
          <a:lstStyle/>
          <a:p>
            <a:pPr algn="l"/>
            <a:r>
              <a:rPr lang="es-ES" sz="2000" b="0" i="0" dirty="0">
                <a:effectLst/>
                <a:latin typeface="Arial" panose="020B0604020202020204" pitchFamily="34" charset="0"/>
                <a:cs typeface="Arial" panose="020B0604020202020204" pitchFamily="34" charset="0"/>
              </a:rPr>
              <a:t>MIA:</a:t>
            </a:r>
          </a:p>
          <a:p>
            <a:pPr algn="l"/>
            <a:endParaRPr lang="es-ES" sz="2000" b="0" i="0" dirty="0">
              <a:effectLst/>
              <a:latin typeface="Arial" panose="020B0604020202020204" pitchFamily="34" charset="0"/>
              <a:cs typeface="Arial" panose="020B0604020202020204" pitchFamily="34" charset="0"/>
            </a:endParaRP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Descripción: Mia es una empresa emergente en el mercado de software de servicio al cliente, conocida por su enfoque en la inteligencia artificial y la automatización.</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Solución de Mesa de Servicio: Proporcionan una plataforma de mesa de servicio con capacidades de automatización de procesos, y análisis avanzados.</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Fortalezas: automatización, personalización, solución escalable y análisis avanzados para obtener información procesable.</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Debilidades: Menos opciones de personalización en comparación con competidores más establecidos, menor cantidad de integraciones disponibles.</a:t>
            </a:r>
          </a:p>
          <a:p>
            <a:pPr lvl="1" algn="l"/>
            <a:endParaRPr lang="es-ES" sz="2000" b="0" i="0" dirty="0">
              <a:effectLst/>
              <a:latin typeface="Arial" panose="020B0604020202020204" pitchFamily="34" charset="0"/>
              <a:cs typeface="Arial" panose="020B0604020202020204" pitchFamily="34" charset="0"/>
            </a:endParaRPr>
          </a:p>
          <a:p>
            <a:pPr lvl="1" algn="l"/>
            <a:endParaRPr lang="es-ES" sz="2000" b="0" i="0" dirty="0">
              <a:effectLst/>
              <a:latin typeface="Arial" panose="020B0604020202020204" pitchFamily="34" charset="0"/>
              <a:cs typeface="Arial" panose="020B0604020202020204" pitchFamily="34" charset="0"/>
            </a:endParaRPr>
          </a:p>
          <a:p>
            <a:endParaRPr lang="es-CO" dirty="0"/>
          </a:p>
        </p:txBody>
      </p:sp>
    </p:spTree>
    <p:extLst>
      <p:ext uri="{BB962C8B-B14F-4D97-AF65-F5344CB8AC3E}">
        <p14:creationId xmlns:p14="http://schemas.microsoft.com/office/powerpoint/2010/main" val="34561733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369332"/>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s-CO" sz="1800" dirty="0">
                <a:effectLst/>
                <a:latin typeface="Arial" panose="020B0604020202020204" pitchFamily="34" charset="0"/>
                <a:ea typeface="Calibri" panose="020F0502020204030204" pitchFamily="34" charset="0"/>
              </a:rPr>
              <a:t>Estudio de competidores</a:t>
            </a:r>
            <a:endParaRPr kumimoji="0" lang="es-CO" sz="22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endParaRPr>
          </a:p>
        </p:txBody>
      </p:sp>
      <p:sp>
        <p:nvSpPr>
          <p:cNvPr id="3" name="CuadroTexto 2">
            <a:extLst>
              <a:ext uri="{FF2B5EF4-FFF2-40B4-BE49-F238E27FC236}">
                <a16:creationId xmlns:a16="http://schemas.microsoft.com/office/drawing/2014/main" id="{2270BEA2-1428-EAC1-9B9A-40A7425C6586}"/>
              </a:ext>
            </a:extLst>
          </p:cNvPr>
          <p:cNvSpPr txBox="1"/>
          <p:nvPr/>
        </p:nvSpPr>
        <p:spPr>
          <a:xfrm>
            <a:off x="1262271" y="1641071"/>
            <a:ext cx="9667457" cy="4985980"/>
          </a:xfrm>
          <a:prstGeom prst="rect">
            <a:avLst/>
          </a:prstGeom>
          <a:noFill/>
        </p:spPr>
        <p:txBody>
          <a:bodyPr wrap="square" rtlCol="0">
            <a:spAutoFit/>
          </a:bodyPr>
          <a:lstStyle/>
          <a:p>
            <a:pPr algn="l"/>
            <a:r>
              <a:rPr lang="es-ES" sz="2000" b="0" i="0" dirty="0" err="1">
                <a:effectLst/>
                <a:latin typeface="Arial" panose="020B0604020202020204" pitchFamily="34" charset="0"/>
                <a:cs typeface="Arial" panose="020B0604020202020204" pitchFamily="34" charset="0"/>
              </a:rPr>
              <a:t>Helpdesk</a:t>
            </a:r>
            <a:r>
              <a:rPr lang="es-ES" sz="2000" b="0" i="0" dirty="0">
                <a:effectLst/>
                <a:latin typeface="Arial" panose="020B0604020202020204" pitchFamily="34" charset="0"/>
                <a:cs typeface="Arial" panose="020B0604020202020204" pitchFamily="34" charset="0"/>
              </a:rPr>
              <a:t> Software:</a:t>
            </a:r>
          </a:p>
          <a:p>
            <a:pPr algn="l"/>
            <a:endParaRPr lang="es-ES" sz="2000" b="0" i="0" dirty="0">
              <a:effectLst/>
              <a:latin typeface="Arial" panose="020B0604020202020204" pitchFamily="34" charset="0"/>
              <a:cs typeface="Arial" panose="020B0604020202020204" pitchFamily="34" charset="0"/>
            </a:endParaRP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Descripción: </a:t>
            </a:r>
            <a:r>
              <a:rPr lang="es-ES" sz="2000" b="0" i="0" dirty="0" err="1">
                <a:effectLst/>
                <a:latin typeface="Arial" panose="020B0604020202020204" pitchFamily="34" charset="0"/>
                <a:cs typeface="Arial" panose="020B0604020202020204" pitchFamily="34" charset="0"/>
              </a:rPr>
              <a:t>Helpdesk</a:t>
            </a:r>
            <a:r>
              <a:rPr lang="es-ES" sz="2000" b="0" i="0" dirty="0">
                <a:effectLst/>
                <a:latin typeface="Arial" panose="020B0604020202020204" pitchFamily="34" charset="0"/>
                <a:cs typeface="Arial" panose="020B0604020202020204" pitchFamily="34" charset="0"/>
              </a:rPr>
              <a:t> Software es una empresa especializada en soluciones de mesa de servicio para empresas de diversos sectores.</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Solución de Mesa de Servicio: Ofrecen una plataforma de mesa de servicio con características estándar, como gestión de tickets, seguimiento de incidentes, portal de autoservicio y generación de informes básicos.</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Fortalezas: Precio competitivo, fácil de usar, rápida implementación y soporte al cliente.</a:t>
            </a:r>
          </a:p>
          <a:p>
            <a:pPr marL="800100" lvl="1" indent="-342900" algn="l">
              <a:buFont typeface="Arial" panose="020B0604020202020204" pitchFamily="34" charset="0"/>
              <a:buChar char="•"/>
            </a:pPr>
            <a:r>
              <a:rPr lang="es-ES" sz="2000" b="0" i="0" dirty="0">
                <a:effectLst/>
                <a:latin typeface="Arial" panose="020B0604020202020204" pitchFamily="34" charset="0"/>
                <a:cs typeface="Arial" panose="020B0604020202020204" pitchFamily="34" charset="0"/>
              </a:rPr>
              <a:t>Debilidades: Menos características avanzadas en comparación con competidores más grandes, limitaciones en personalización y escalabilidad en algunos casos.</a:t>
            </a:r>
          </a:p>
          <a:p>
            <a:pPr marL="742950" lvl="1" indent="-285750" algn="l">
              <a:buFont typeface="+mj-lt"/>
              <a:buAutoNum type="arabicPeriod"/>
            </a:pPr>
            <a:endParaRPr lang="es-ES" sz="2000" dirty="0">
              <a:latin typeface="Arial" panose="020B0604020202020204" pitchFamily="34" charset="0"/>
              <a:cs typeface="Arial" panose="020B0604020202020204" pitchFamily="34" charset="0"/>
            </a:endParaRPr>
          </a:p>
          <a:p>
            <a:pPr lvl="1" algn="l"/>
            <a:endParaRPr lang="es-ES" sz="2000" b="0" i="0" dirty="0">
              <a:effectLst/>
              <a:latin typeface="Arial" panose="020B0604020202020204" pitchFamily="34" charset="0"/>
              <a:cs typeface="Arial" panose="020B0604020202020204" pitchFamily="34" charset="0"/>
            </a:endParaRPr>
          </a:p>
          <a:p>
            <a:pPr lvl="1" algn="l"/>
            <a:endParaRPr lang="es-ES" sz="2000" b="0" i="0" dirty="0">
              <a:effectLst/>
              <a:latin typeface="Arial" panose="020B0604020202020204" pitchFamily="34" charset="0"/>
              <a:cs typeface="Arial" panose="020B0604020202020204" pitchFamily="34" charset="0"/>
            </a:endParaRPr>
          </a:p>
          <a:p>
            <a:endParaRPr lang="es-CO" dirty="0"/>
          </a:p>
        </p:txBody>
      </p:sp>
    </p:spTree>
    <p:extLst>
      <p:ext uri="{BB962C8B-B14F-4D97-AF65-F5344CB8AC3E}">
        <p14:creationId xmlns:p14="http://schemas.microsoft.com/office/powerpoint/2010/main" val="11278532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cxnSp>
        <p:nvCxnSpPr>
          <p:cNvPr id="7" name="Conector recto 6">
            <a:extLst>
              <a:ext uri="{FF2B5EF4-FFF2-40B4-BE49-F238E27FC236}">
                <a16:creationId xmlns:a16="http://schemas.microsoft.com/office/drawing/2014/main" id="{453DEFFE-B191-A9D9-891E-6BF6CA9A8B0E}"/>
              </a:ext>
            </a:extLst>
          </p:cNvPr>
          <p:cNvCxnSpPr>
            <a:cxnSpLocks/>
          </p:cNvCxnSpPr>
          <p:nvPr/>
        </p:nvCxnSpPr>
        <p:spPr>
          <a:xfrm>
            <a:off x="2" y="1045627"/>
            <a:ext cx="9273209" cy="0"/>
          </a:xfrm>
          <a:prstGeom prst="line">
            <a:avLst/>
          </a:prstGeom>
          <a:ln w="28575">
            <a:gradFill flip="none" rotWithShape="1">
              <a:gsLst>
                <a:gs pos="0">
                  <a:srgbClr val="00BC6F"/>
                </a:gs>
                <a:gs pos="100000">
                  <a:srgbClr val="AFC94F"/>
                </a:gs>
              </a:gsLst>
              <a:lin ang="0" scaled="1"/>
              <a:tileRect/>
            </a:gradFill>
          </a:ln>
        </p:spPr>
        <p:style>
          <a:lnRef idx="1">
            <a:schemeClr val="accent1"/>
          </a:lnRef>
          <a:fillRef idx="0">
            <a:schemeClr val="accent1"/>
          </a:fillRef>
          <a:effectRef idx="0">
            <a:schemeClr val="accent1"/>
          </a:effectRef>
          <a:fontRef idx="minor">
            <a:schemeClr val="tx1"/>
          </a:fontRef>
        </p:style>
      </p:cxnSp>
      <p:sp>
        <p:nvSpPr>
          <p:cNvPr id="8" name="Paralelogramo 7">
            <a:extLst>
              <a:ext uri="{FF2B5EF4-FFF2-40B4-BE49-F238E27FC236}">
                <a16:creationId xmlns:a16="http://schemas.microsoft.com/office/drawing/2014/main" id="{41BF1362-4754-AE14-D095-5DAE8F6F6F78}"/>
              </a:ext>
            </a:extLst>
          </p:cNvPr>
          <p:cNvSpPr/>
          <p:nvPr/>
        </p:nvSpPr>
        <p:spPr>
          <a:xfrm>
            <a:off x="9124124" y="948275"/>
            <a:ext cx="1779104" cy="194705"/>
          </a:xfrm>
          <a:prstGeom prst="parallelogram">
            <a:avLst/>
          </a:prstGeom>
          <a:solidFill>
            <a:srgbClr val="00BB7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extLst>
              <a:ext uri="{FF2B5EF4-FFF2-40B4-BE49-F238E27FC236}">
                <a16:creationId xmlns:a16="http://schemas.microsoft.com/office/drawing/2014/main" id="{17883A3A-5873-B9E1-F5FD-715DD8889DB5}"/>
              </a:ext>
            </a:extLst>
          </p:cNvPr>
          <p:cNvSpPr txBox="1"/>
          <p:nvPr/>
        </p:nvSpPr>
        <p:spPr>
          <a:xfrm>
            <a:off x="139151" y="420036"/>
            <a:ext cx="10764077" cy="369332"/>
          </a:xfrm>
          <a:prstGeom prst="rect">
            <a:avLst/>
          </a:prstGeom>
          <a:noFill/>
          <a:effectLst>
            <a:outerShdw blurRad="50800" dist="38100" dir="2700000" algn="tl" rotWithShape="0">
              <a:srgbClr val="AFC94F">
                <a:alpha val="40000"/>
              </a:srgbClr>
            </a:outerShdw>
          </a:effectLst>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s-CO" sz="1800" b="1" i="0" u="none" strike="noStrike" kern="1200" cap="none" spc="0" normalizeH="0" baseline="0" noProof="0" dirty="0">
                <a:ln>
                  <a:noFill/>
                </a:ln>
                <a:solidFill>
                  <a:srgbClr val="066631"/>
                </a:solidFill>
                <a:effectLst/>
                <a:uLnTx/>
                <a:uFillTx/>
                <a:latin typeface="Gill Sans MT" panose="020B0502020104020203" pitchFamily="34" charset="0"/>
                <a:ea typeface="Ebrima" panose="02000000000000000000" pitchFamily="2" charset="0"/>
                <a:cs typeface="Ebrima" panose="02000000000000000000" pitchFamily="2" charset="0"/>
              </a:rPr>
              <a:t>Estudio de competidores</a:t>
            </a:r>
          </a:p>
        </p:txBody>
      </p:sp>
      <p:sp>
        <p:nvSpPr>
          <p:cNvPr id="3" name="CuadroTexto 2">
            <a:extLst>
              <a:ext uri="{FF2B5EF4-FFF2-40B4-BE49-F238E27FC236}">
                <a16:creationId xmlns:a16="http://schemas.microsoft.com/office/drawing/2014/main" id="{9CD0B06E-02D6-5F57-4112-C9099DD5231E}"/>
              </a:ext>
            </a:extLst>
          </p:cNvPr>
          <p:cNvSpPr txBox="1"/>
          <p:nvPr/>
        </p:nvSpPr>
        <p:spPr>
          <a:xfrm>
            <a:off x="622852" y="1071802"/>
            <a:ext cx="10764077" cy="5786199"/>
          </a:xfrm>
          <a:prstGeom prst="rect">
            <a:avLst/>
          </a:prstGeom>
          <a:noFill/>
        </p:spPr>
        <p:txBody>
          <a:bodyPr wrap="square" rtlCol="0">
            <a:spAutoFit/>
          </a:bodyPr>
          <a:lstStyle/>
          <a:p>
            <a:pPr algn="l"/>
            <a:r>
              <a:rPr lang="es-ES" sz="1600" b="0" i="0" dirty="0">
                <a:effectLst/>
                <a:latin typeface="Arial" panose="020B0604020202020204" pitchFamily="34" charset="0"/>
                <a:cs typeface="Arial" panose="020B0604020202020204" pitchFamily="34" charset="0"/>
              </a:rPr>
              <a:t>Al analizar estos competidores, se presentan las siguientes oportunidades y desafíos para nuestra implementación de la mesa de servicio:</a:t>
            </a:r>
          </a:p>
          <a:p>
            <a:pPr algn="l"/>
            <a:endParaRPr lang="es-ES" sz="1600" b="0" i="0" dirty="0">
              <a:effectLst/>
              <a:latin typeface="Arial" panose="020B0604020202020204" pitchFamily="34" charset="0"/>
              <a:cs typeface="Arial" panose="020B0604020202020204" pitchFamily="34" charset="0"/>
            </a:endParaRPr>
          </a:p>
          <a:p>
            <a:pPr algn="l">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Oportunidades:</a:t>
            </a:r>
          </a:p>
          <a:p>
            <a:pPr algn="l"/>
            <a:endParaRPr lang="es-ES" sz="1600" b="0" i="0" dirty="0">
              <a:effectLst/>
              <a:latin typeface="Arial" panose="020B0604020202020204" pitchFamily="34" charset="0"/>
              <a:cs typeface="Arial" panose="020B0604020202020204" pitchFamily="34" charset="0"/>
            </a:endParaRPr>
          </a:p>
          <a:p>
            <a:pPr marL="742950" lvl="1" indent="-285750" algn="l">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Examinar las mejores prácticas y características clave ofrecidas por competidores establecidos, como </a:t>
            </a:r>
            <a:r>
              <a:rPr lang="es-ES" sz="1600" b="0" i="0" dirty="0" err="1">
                <a:effectLst/>
                <a:latin typeface="Arial" panose="020B0604020202020204" pitchFamily="34" charset="0"/>
                <a:cs typeface="Arial" panose="020B0604020202020204" pitchFamily="34" charset="0"/>
              </a:rPr>
              <a:t>Zendesk</a:t>
            </a:r>
            <a:r>
              <a:rPr lang="es-ES" sz="1600" b="0" i="0" dirty="0">
                <a:effectLst/>
                <a:latin typeface="Arial" panose="020B0604020202020204" pitchFamily="34" charset="0"/>
                <a:cs typeface="Arial" panose="020B0604020202020204" pitchFamily="34" charset="0"/>
              </a:rPr>
              <a:t>, para inspirar nuestra implementación.</a:t>
            </a:r>
          </a:p>
          <a:p>
            <a:pPr marL="742950" lvl="1" indent="-285750" algn="l">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Evaluar el enfoque de Mia automatización para identificar oportunidades de mejora en la eficiencia y experiencia del cliente.</a:t>
            </a:r>
          </a:p>
          <a:p>
            <a:pPr marL="742950" lvl="1" indent="-285750" algn="l">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Considerar la simplicidad y el precio competitivo ofrecido por </a:t>
            </a:r>
            <a:r>
              <a:rPr lang="es-ES" sz="1600" b="0" i="0" dirty="0" err="1">
                <a:effectLst/>
                <a:latin typeface="Arial" panose="020B0604020202020204" pitchFamily="34" charset="0"/>
                <a:cs typeface="Arial" panose="020B0604020202020204" pitchFamily="34" charset="0"/>
              </a:rPr>
              <a:t>Helpdesk</a:t>
            </a:r>
            <a:r>
              <a:rPr lang="es-ES" sz="1600" b="0" i="0" dirty="0">
                <a:effectLst/>
                <a:latin typeface="Arial" panose="020B0604020202020204" pitchFamily="34" charset="0"/>
                <a:cs typeface="Arial" panose="020B0604020202020204" pitchFamily="34" charset="0"/>
              </a:rPr>
              <a:t> Software como una opción atractiva para empresas de menor tamaño o con necesidades más básicas.</a:t>
            </a:r>
          </a:p>
          <a:p>
            <a:pPr marL="742950" lvl="1" indent="-285750" algn="l">
              <a:buFont typeface="Arial" panose="020B0604020202020204" pitchFamily="34" charset="0"/>
              <a:buChar char="•"/>
            </a:pPr>
            <a:endParaRPr lang="es-ES" sz="1600" b="0" i="0" dirty="0">
              <a:effectLst/>
              <a:latin typeface="Arial" panose="020B0604020202020204" pitchFamily="34" charset="0"/>
              <a:cs typeface="Arial" panose="020B0604020202020204" pitchFamily="34" charset="0"/>
            </a:endParaRPr>
          </a:p>
          <a:p>
            <a:pPr lvl="1" algn="l"/>
            <a:endParaRPr lang="es-ES" sz="1600" dirty="0">
              <a:latin typeface="Arial" panose="020B0604020202020204" pitchFamily="34" charset="0"/>
              <a:cs typeface="Arial" panose="020B0604020202020204" pitchFamily="34" charset="0"/>
            </a:endParaRPr>
          </a:p>
          <a:p>
            <a:pPr algn="l"/>
            <a:r>
              <a:rPr lang="es-ES" sz="1600" b="0" i="0" dirty="0">
                <a:effectLst/>
                <a:latin typeface="Arial" panose="020B0604020202020204" pitchFamily="34" charset="0"/>
                <a:cs typeface="Arial" panose="020B0604020202020204" pitchFamily="34" charset="0"/>
              </a:rPr>
              <a:t>Desafíos:</a:t>
            </a:r>
          </a:p>
          <a:p>
            <a:pPr algn="l"/>
            <a:endParaRPr lang="es-ES" sz="1600" b="0" i="0" dirty="0">
              <a:effectLst/>
              <a:latin typeface="Arial" panose="020B0604020202020204" pitchFamily="34" charset="0"/>
              <a:cs typeface="Arial" panose="020B0604020202020204" pitchFamily="34" charset="0"/>
            </a:endParaRPr>
          </a:p>
          <a:p>
            <a:pPr lvl="1">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Equilibrar las características y funcionalidades necesarias con el costo total de propiedad, especialmente en comparación con competidores establecidos como </a:t>
            </a:r>
            <a:r>
              <a:rPr lang="es-ES" sz="1600" b="0" i="0" dirty="0" err="1">
                <a:effectLst/>
                <a:latin typeface="Arial" panose="020B0604020202020204" pitchFamily="34" charset="0"/>
                <a:cs typeface="Arial" panose="020B0604020202020204" pitchFamily="34" charset="0"/>
              </a:rPr>
              <a:t>Zendesk</a:t>
            </a:r>
            <a:r>
              <a:rPr lang="es-ES" sz="1600" b="0" i="0" dirty="0">
                <a:effectLst/>
                <a:latin typeface="Arial" panose="020B0604020202020204" pitchFamily="34" charset="0"/>
                <a:cs typeface="Arial" panose="020B0604020202020204" pitchFamily="34" charset="0"/>
              </a:rPr>
              <a:t>.</a:t>
            </a:r>
          </a:p>
          <a:p>
            <a:pPr lvl="1">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Evaluar cuidadosamente la personalización requerida y la capacidad de escalabilidad de las soluciones ofrecidas por Mia y </a:t>
            </a:r>
            <a:r>
              <a:rPr lang="es-ES" sz="1600" b="0" i="0" dirty="0" err="1">
                <a:effectLst/>
                <a:latin typeface="Arial" panose="020B0604020202020204" pitchFamily="34" charset="0"/>
                <a:cs typeface="Arial" panose="020B0604020202020204" pitchFamily="34" charset="0"/>
              </a:rPr>
              <a:t>Helpdesk</a:t>
            </a:r>
            <a:r>
              <a:rPr lang="es-ES" sz="1600" b="0" i="0" dirty="0">
                <a:effectLst/>
                <a:latin typeface="Arial" panose="020B0604020202020204" pitchFamily="34" charset="0"/>
                <a:cs typeface="Arial" panose="020B0604020202020204" pitchFamily="34" charset="0"/>
              </a:rPr>
              <a:t> Software.</a:t>
            </a:r>
          </a:p>
          <a:p>
            <a:pPr lvl="1">
              <a:buFont typeface="Arial" panose="020B0604020202020204" pitchFamily="34" charset="0"/>
              <a:buChar char="•"/>
            </a:pPr>
            <a:r>
              <a:rPr lang="es-ES" sz="1600" b="0" i="0" dirty="0">
                <a:effectLst/>
                <a:latin typeface="Arial" panose="020B0604020202020204" pitchFamily="34" charset="0"/>
                <a:cs typeface="Arial" panose="020B0604020202020204" pitchFamily="34" charset="0"/>
              </a:rPr>
              <a:t>Considerar el nivel de soporte y la curva de aprendizaje asociados con cada competidor, para garantizar una transición fluida y una adopción exitosa por parte de nuestro</a:t>
            </a:r>
          </a:p>
          <a:p>
            <a:pPr lvl="1" algn="l"/>
            <a:r>
              <a:rPr lang="es-ES" sz="1600" b="0" i="0" dirty="0">
                <a:effectLst/>
                <a:latin typeface="Arial" panose="020B0604020202020204" pitchFamily="34" charset="0"/>
                <a:cs typeface="Arial" panose="020B0604020202020204" pitchFamily="34" charset="0"/>
              </a:rPr>
              <a:t>.</a:t>
            </a:r>
          </a:p>
          <a:p>
            <a:endParaRPr lang="es-CO" dirty="0"/>
          </a:p>
        </p:txBody>
      </p:sp>
    </p:spTree>
    <p:extLst>
      <p:ext uri="{BB962C8B-B14F-4D97-AF65-F5344CB8AC3E}">
        <p14:creationId xmlns:p14="http://schemas.microsoft.com/office/powerpoint/2010/main" val="2101679462"/>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1382</Words>
  <Application>Microsoft Office PowerPoint</Application>
  <PresentationFormat>Panorámica</PresentationFormat>
  <Paragraphs>72</Paragraphs>
  <Slides>16</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16</vt:i4>
      </vt:variant>
    </vt:vector>
  </HeadingPairs>
  <TitlesOfParts>
    <vt:vector size="22" baseType="lpstr">
      <vt:lpstr>Arial</vt:lpstr>
      <vt:lpstr>Calibri</vt:lpstr>
      <vt:lpstr>Calibri Light</vt:lpstr>
      <vt:lpstr>Gill Sans MT</vt:lpstr>
      <vt:lpstr>Times New Roman</vt:lpstr>
      <vt:lpstr>Tema de Office</vt:lpstr>
      <vt:lpstr>Presentación de PowerPoint</vt:lpstr>
      <vt:lpstr>DISTRIBUSIONES S.A. es una empresa de entrega de mercancía y documentación a cualquier parte del departamento de Antioquia, cuentan con un problema y es la cantidad de solicitudes que tienen de los clientes internos y externos, al no contar con un control de ellas tienen perdida de información, retrasos en las soluciones, pérdida de tiempo e inconformidad en los empleados.    Una empresa como DISTRIBUSIONES S.A. puede presentar muchas novedades, cuentan con diferentes áreas de trabajo y sus diferente clientes  presentan muchas solicitudes durante el día, estas pueden ser de tipo técnicas o de talento humano. </vt:lpstr>
      <vt:lpstr> Desarrollar un sistema, que permita la administración de las solicitudes que se realizan desde el interior de la empresa y que deben ser solucionadas por el área de tecnología, generando un ticket al momento de realizar algún requerimiento, de esta manera poder realizar seguimiento de cada caso y que sea posible solicitar por diferentes medios de comunicación como una llamada telefónica, WhatsApp o correo electrónico.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Haber tenido la posibilidad de realizar las prácticas con este proyecto, apoyando a la empresa Distribuciones S.A. ha sido de gran contribución para nuestra vida profesional, ya que tuvimos la manera de reforzar conceptos, que adquirimos durante estos años de estudio, colocándolos en práctica y adquiriendo nuevos conocimientos para un futuro en nuestra vida laboral. El tiempo para realizar el proyecto estuvo un poco ajustado, pero la determinación y el esfuerzo constante, ayudaron a culminar todas las tareas propuestas con éxito. El proyecto fue de gran importancia, teniendo como beneficiario a la empresa Distribuciones S.A. le ayudara para organizar, desde el interior, todas las solicitudes que tienen como pendiente, por falta de la organización y del uso de una herramienta tecnológica, a futuro causara gran impacto con sus clientes internos, dando más eficiencias, siendo más resolutivos y teniendo más productividad, reflejándose en el cliente externo dando muy buenos resultados con una mejor imagen en el mercado. Esta herramienta tecnológica mesa de ayuda ResolveX, también está dirigida para pequeñas y medianas empresas, les estaría aportando a organizar y sistematizar, las solicitudes que se presentan al interior de sus empresas, con sus diferentes empleados, no solo tienen que ser solicitudes de tipo de software o hardware, sino también solicitudes que tengan que ver con el talento humano, como solicitudes de permisos, bonificaciones, permisos de horas extras, reportar incapacidades entre otras.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Nora Viviana Guzmán Navarro</dc:creator>
  <cp:lastModifiedBy>Luis Fernando Jaramillo Cañas</cp:lastModifiedBy>
  <cp:revision>5</cp:revision>
  <dcterms:created xsi:type="dcterms:W3CDTF">2023-01-13T19:25:55Z</dcterms:created>
  <dcterms:modified xsi:type="dcterms:W3CDTF">2023-05-25T03:41:40Z</dcterms:modified>
</cp:coreProperties>
</file>

<file path=docProps/thumbnail.jpeg>
</file>